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36" autoAdjust="0"/>
  </p:normalViewPr>
  <p:slideViewPr>
    <p:cSldViewPr snapToGrid="0" snapToObjects="1">
      <p:cViewPr>
        <p:scale>
          <a:sx n="90" d="100"/>
          <a:sy n="90" d="100"/>
        </p:scale>
        <p:origin x="-1320" y="-72"/>
      </p:cViewPr>
      <p:guideLst>
        <p:guide orient="horz" pos="2160"/>
        <p:guide pos="2880"/>
      </p:guideLst>
    </p:cSldViewPr>
  </p:slideViewPr>
  <p:outlineViewPr>
    <p:cViewPr>
      <p:scale>
        <a:sx n="33" d="100"/>
        <a:sy n="33" d="100"/>
      </p:scale>
      <p:origin x="0" y="46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17437"/>
            <a:ext cx="7772400" cy="1954060"/>
          </a:xfrm>
        </p:spPr>
        <p:txBody>
          <a:bodyPr>
            <a:noAutofit/>
          </a:bodyPr>
          <a:lstStyle/>
          <a:p>
            <a:r>
              <a:rPr lang="fr-FR" sz="6000" dirty="0" smtClean="0">
                <a:solidFill>
                  <a:schemeClr val="bg1"/>
                </a:solidFill>
                <a:latin typeface="A Gentle Touch" panose="02000603000000000000" pitchFamily="2" charset="0"/>
                <a:ea typeface="A Gentle Touch" panose="02000603000000000000" pitchFamily="2" charset="0"/>
                <a:cs typeface="AGentleTouch"/>
              </a:rPr>
              <a:t>Comment dessiner un visage ?</a:t>
            </a:r>
            <a:endParaRPr lang="fr-FR" sz="6000"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Sous-titre 2"/>
          <p:cNvSpPr>
            <a:spLocks noGrp="1"/>
          </p:cNvSpPr>
          <p:nvPr>
            <p:ph type="subTitle" idx="1"/>
          </p:nvPr>
        </p:nvSpPr>
        <p:spPr>
          <a:xfrm>
            <a:off x="464172" y="6037108"/>
            <a:ext cx="3668279" cy="557274"/>
          </a:xfrm>
        </p:spPr>
        <p:txBody>
          <a:bodyPr>
            <a:normAutofit/>
          </a:bodyPr>
          <a:lstStyle/>
          <a:p>
            <a:r>
              <a:rPr lang="fr-FR" sz="2000" dirty="0">
                <a:solidFill>
                  <a:schemeClr val="bg1"/>
                </a:solidFill>
                <a:latin typeface="A Gentle Touch" panose="02000603000000000000" pitchFamily="2" charset="0"/>
                <a:ea typeface="A Gentle Touch" panose="02000603000000000000" pitchFamily="2" charset="0"/>
              </a:rPr>
              <a:t>D’après http://</a:t>
            </a:r>
            <a:r>
              <a:rPr lang="fr-FR" sz="2000" dirty="0" err="1">
                <a:solidFill>
                  <a:schemeClr val="bg1"/>
                </a:solidFill>
                <a:latin typeface="A Gentle Touch" panose="02000603000000000000" pitchFamily="2" charset="0"/>
                <a:ea typeface="A Gentle Touch" panose="02000603000000000000" pitchFamily="2" charset="0"/>
              </a:rPr>
              <a:t>fr.wikihow.com</a:t>
            </a:r>
            <a:endParaRPr lang="fr-FR" sz="2000" dirty="0">
              <a:solidFill>
                <a:schemeClr val="bg1"/>
              </a:solidFill>
              <a:latin typeface="A Gentle Touch" panose="02000603000000000000" pitchFamily="2" charset="0"/>
              <a:ea typeface="A Gentle Touch" panose="02000603000000000000" pitchFamily="2" charset="0"/>
            </a:endParaRPr>
          </a:p>
        </p:txBody>
      </p:sp>
      <p:pic>
        <p:nvPicPr>
          <p:cNvPr id="5" name="Image 4"/>
          <p:cNvPicPr>
            <a:picLocks noChangeAspect="1"/>
          </p:cNvPicPr>
          <p:nvPr/>
        </p:nvPicPr>
        <p:blipFill>
          <a:blip r:embed="rId2"/>
          <a:stretch>
            <a:fillRect/>
          </a:stretch>
        </p:blipFill>
        <p:spPr>
          <a:xfrm rot="20959762">
            <a:off x="754851" y="2805209"/>
            <a:ext cx="3872892" cy="2873686"/>
          </a:xfrm>
          <a:prstGeom prst="rect">
            <a:avLst/>
          </a:prstGeom>
        </p:spPr>
      </p:pic>
      <p:pic>
        <p:nvPicPr>
          <p:cNvPr id="6" name="Image 5"/>
          <p:cNvPicPr>
            <a:picLocks noChangeAspect="1"/>
          </p:cNvPicPr>
          <p:nvPr/>
        </p:nvPicPr>
        <p:blipFill>
          <a:blip r:embed="rId3"/>
          <a:stretch>
            <a:fillRect/>
          </a:stretch>
        </p:blipFill>
        <p:spPr>
          <a:xfrm rot="294957">
            <a:off x="5802528" y="2569319"/>
            <a:ext cx="2414691" cy="3066657"/>
          </a:xfrm>
          <a:prstGeom prst="rect">
            <a:avLst/>
          </a:prstGeom>
        </p:spPr>
      </p:pic>
      <p:sp>
        <p:nvSpPr>
          <p:cNvPr id="7" name="Sous-titre 2"/>
          <p:cNvSpPr txBox="1">
            <a:spLocks/>
          </p:cNvSpPr>
          <p:nvPr/>
        </p:nvSpPr>
        <p:spPr>
          <a:xfrm rot="16200000">
            <a:off x="7781395" y="5260996"/>
            <a:ext cx="1770108" cy="412397"/>
          </a:xfrm>
          <a:prstGeom prst="rect">
            <a:avLst/>
          </a:prstGeom>
        </p:spPr>
        <p:txBody>
          <a:bodyPr vert="horz" lIns="91440" tIns="45720" rIns="91440" bIns="45720" rtlCol="0" anchor="t">
            <a:normAutofit fontScale="85000" lnSpcReduction="10000"/>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050" dirty="0" err="1" smtClean="0">
                <a:solidFill>
                  <a:schemeClr val="bg1"/>
                </a:solidFill>
                <a:latin typeface="Clensey" panose="02000603000000000000" pitchFamily="2" charset="0"/>
                <a:ea typeface="Clensey" panose="02000603000000000000" pitchFamily="2" charset="0"/>
              </a:rPr>
              <a:t>Djoum</a:t>
            </a:r>
            <a:r>
              <a:rPr lang="fr-FR" sz="1050" dirty="0" smtClean="0">
                <a:solidFill>
                  <a:schemeClr val="bg1"/>
                </a:solidFill>
                <a:latin typeface="Clensey" panose="02000603000000000000" pitchFamily="2" charset="0"/>
                <a:ea typeface="Clensey" panose="02000603000000000000" pitchFamily="2" charset="0"/>
              </a:rPr>
              <a:t> pour </a:t>
            </a:r>
            <a:r>
              <a:rPr lang="fr-FR" sz="1050" dirty="0" err="1" smtClean="0">
                <a:solidFill>
                  <a:schemeClr val="bg1"/>
                </a:solidFill>
                <a:latin typeface="Clensey" panose="02000603000000000000" pitchFamily="2" charset="0"/>
                <a:ea typeface="Clensey" panose="02000603000000000000" pitchFamily="2" charset="0"/>
              </a:rPr>
              <a:t>Zil</a:t>
            </a:r>
            <a:r>
              <a:rPr lang="fr-FR" sz="1050" dirty="0" smtClean="0">
                <a:solidFill>
                  <a:schemeClr val="bg1"/>
                </a:solidFill>
                <a:latin typeface="Clensey" panose="02000603000000000000" pitchFamily="2" charset="0"/>
                <a:ea typeface="Clensey" panose="02000603000000000000" pitchFamily="2" charset="0"/>
              </a:rPr>
              <a:t> et Compagnie</a:t>
            </a:r>
            <a:endParaRPr lang="fr-FR" sz="1050" dirty="0">
              <a:solidFill>
                <a:schemeClr val="bg1"/>
              </a:solidFill>
              <a:latin typeface="Clensey" panose="02000603000000000000" pitchFamily="2" charset="0"/>
              <a:ea typeface="Clensey" panose="02000603000000000000" pitchFamily="2" charset="0"/>
            </a:endParaRPr>
          </a:p>
        </p:txBody>
      </p:sp>
    </p:spTree>
    <p:extLst>
      <p:ext uri="{BB962C8B-B14F-4D97-AF65-F5344CB8AC3E}">
        <p14:creationId xmlns:p14="http://schemas.microsoft.com/office/powerpoint/2010/main" val="14423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Ajoutez les cheveux</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4846630" y="1600200"/>
            <a:ext cx="3840169" cy="1100661"/>
          </a:xfrm>
        </p:spPr>
        <p:txBody>
          <a:bodyPr>
            <a:normAutofit fontScale="77500" lnSpcReduction="200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Assurez-vous de les dessiner vers l'extérieur.</a:t>
            </a:r>
          </a:p>
        </p:txBody>
      </p:sp>
      <p:pic>
        <p:nvPicPr>
          <p:cNvPr id="4" name="Image 3"/>
          <p:cNvPicPr>
            <a:picLocks noChangeAspect="1"/>
          </p:cNvPicPr>
          <p:nvPr/>
        </p:nvPicPr>
        <p:blipFill>
          <a:blip r:embed="rId2"/>
          <a:stretch>
            <a:fillRect/>
          </a:stretch>
        </p:blipFill>
        <p:spPr>
          <a:xfrm>
            <a:off x="457200" y="1366613"/>
            <a:ext cx="4032660" cy="5264078"/>
          </a:xfrm>
          <a:prstGeom prst="rect">
            <a:avLst/>
          </a:prstGeom>
        </p:spPr>
      </p:pic>
    </p:spTree>
    <p:extLst>
      <p:ext uri="{BB962C8B-B14F-4D97-AF65-F5344CB8AC3E}">
        <p14:creationId xmlns:p14="http://schemas.microsoft.com/office/powerpoint/2010/main" val="48354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Dessinez le cou</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4496270" y="1600200"/>
            <a:ext cx="4190529" cy="4525963"/>
          </a:xfrm>
        </p:spPr>
        <p:txBody>
          <a:bodyPr>
            <a:normAutofit fontScale="925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Les cous sont plus épais que vous ne l'imaginez. Tracez deux lignes descendantes à peu près à partir de l'endroit où la ligne horizontale inférieure rencontre les bords du visage.</a:t>
            </a:r>
          </a:p>
        </p:txBody>
      </p:sp>
      <p:pic>
        <p:nvPicPr>
          <p:cNvPr id="4" name="Image 3"/>
          <p:cNvPicPr>
            <a:picLocks noChangeAspect="1"/>
          </p:cNvPicPr>
          <p:nvPr/>
        </p:nvPicPr>
        <p:blipFill>
          <a:blip r:embed="rId2"/>
          <a:stretch>
            <a:fillRect/>
          </a:stretch>
        </p:blipFill>
        <p:spPr>
          <a:xfrm>
            <a:off x="457200" y="1468806"/>
            <a:ext cx="3805499" cy="4967550"/>
          </a:xfrm>
          <a:prstGeom prst="rect">
            <a:avLst/>
          </a:prstGeom>
        </p:spPr>
      </p:pic>
    </p:spTree>
    <p:extLst>
      <p:ext uri="{BB962C8B-B14F-4D97-AF65-F5344CB8AC3E}">
        <p14:creationId xmlns:p14="http://schemas.microsoft.com/office/powerpoint/2010/main" val="427968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Ajoutez les détails</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4350288" y="1600200"/>
            <a:ext cx="4336511" cy="4525963"/>
          </a:xfrm>
        </p:spPr>
        <p:txBody>
          <a:bodyPr>
            <a:normAutofit fontScale="85000" lnSpcReduction="200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Ajoutez un peu d'ombrage sous le nez et accentuez le menton. Mettez des rides d'expression autour de la bouche, et ombrez dans les coins. Puis dessinez les contours de la crête du nez. Plus vous accentuez ces caractéristiques, plus votre visage est vieilli.</a:t>
            </a:r>
          </a:p>
        </p:txBody>
      </p:sp>
      <p:pic>
        <p:nvPicPr>
          <p:cNvPr id="4" name="Image 3"/>
          <p:cNvPicPr>
            <a:picLocks noChangeAspect="1"/>
          </p:cNvPicPr>
          <p:nvPr/>
        </p:nvPicPr>
        <p:blipFill>
          <a:blip r:embed="rId2"/>
          <a:stretch>
            <a:fillRect/>
          </a:stretch>
        </p:blipFill>
        <p:spPr>
          <a:xfrm>
            <a:off x="457199" y="1459925"/>
            <a:ext cx="3732507" cy="4872270"/>
          </a:xfrm>
          <a:prstGeom prst="rect">
            <a:avLst/>
          </a:prstGeom>
        </p:spPr>
      </p:pic>
    </p:spTree>
    <p:extLst>
      <p:ext uri="{BB962C8B-B14F-4D97-AF65-F5344CB8AC3E}">
        <p14:creationId xmlns:p14="http://schemas.microsoft.com/office/powerpoint/2010/main" val="19402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Terminez votre portrait</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5167792" y="1600201"/>
            <a:ext cx="3519008" cy="1699231"/>
          </a:xfrm>
        </p:spPr>
        <p:txBody>
          <a:bodyPr>
            <a:normAutofit fontScale="85000" lnSpcReduction="100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Utilisez une gomme pour enlever les lignes directrices</a:t>
            </a:r>
            <a:r>
              <a:rPr lang="fr-FR" dirty="0"/>
              <a:t>.</a:t>
            </a:r>
          </a:p>
        </p:txBody>
      </p:sp>
      <p:pic>
        <p:nvPicPr>
          <p:cNvPr id="4" name="Image 3"/>
          <p:cNvPicPr>
            <a:picLocks noChangeAspect="1"/>
          </p:cNvPicPr>
          <p:nvPr/>
        </p:nvPicPr>
        <p:blipFill>
          <a:blip r:embed="rId2"/>
          <a:stretch>
            <a:fillRect/>
          </a:stretch>
        </p:blipFill>
        <p:spPr>
          <a:xfrm>
            <a:off x="585072" y="1337413"/>
            <a:ext cx="4027850" cy="5257800"/>
          </a:xfrm>
          <a:prstGeom prst="rect">
            <a:avLst/>
          </a:prstGeom>
        </p:spPr>
      </p:pic>
    </p:spTree>
    <p:extLst>
      <p:ext uri="{BB962C8B-B14F-4D97-AF65-F5344CB8AC3E}">
        <p14:creationId xmlns:p14="http://schemas.microsoft.com/office/powerpoint/2010/main" val="45956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Tracez le contour du visage</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4577879" y="1615880"/>
            <a:ext cx="4108920" cy="4213214"/>
          </a:xfrm>
        </p:spPr>
        <p:txBody>
          <a:bodyPr>
            <a:normAutofit lnSpcReduction="100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Les têtes ne sont jamais circulaires, elles sont de forme ovale, comme un œuf. Donc, esquissez un contour ovale se rétrécissant vers le bas.</a:t>
            </a:r>
          </a:p>
        </p:txBody>
      </p:sp>
      <p:pic>
        <p:nvPicPr>
          <p:cNvPr id="4" name="Image 3"/>
          <p:cNvPicPr>
            <a:picLocks noChangeAspect="1"/>
          </p:cNvPicPr>
          <p:nvPr/>
        </p:nvPicPr>
        <p:blipFill>
          <a:blip r:embed="rId2"/>
          <a:stretch>
            <a:fillRect/>
          </a:stretch>
        </p:blipFill>
        <p:spPr>
          <a:xfrm>
            <a:off x="633609" y="1459081"/>
            <a:ext cx="3788262" cy="4945051"/>
          </a:xfrm>
          <a:prstGeom prst="rect">
            <a:avLst/>
          </a:prstGeom>
        </p:spPr>
      </p:pic>
    </p:spTree>
    <p:extLst>
      <p:ext uri="{BB962C8B-B14F-4D97-AF65-F5344CB8AC3E}">
        <p14:creationId xmlns:p14="http://schemas.microsoft.com/office/powerpoint/2010/main" val="147757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bg1"/>
                </a:solidFill>
                <a:latin typeface="AGentleTouch"/>
                <a:cs typeface="AGentleTouch"/>
              </a:rPr>
              <a:t>Ajoutez</a:t>
            </a:r>
            <a:r>
              <a:rPr lang="fr-FR" dirty="0" smtClean="0">
                <a:solidFill>
                  <a:schemeClr val="bg1"/>
                </a:solidFill>
              </a:rPr>
              <a:t> </a:t>
            </a:r>
            <a:r>
              <a:rPr lang="fr-FR" dirty="0">
                <a:solidFill>
                  <a:schemeClr val="bg1"/>
                </a:solidFill>
                <a:latin typeface="AGentleTouch"/>
                <a:cs typeface="AGentleTouch"/>
              </a:rPr>
              <a:t>des lignes de division</a:t>
            </a:r>
          </a:p>
        </p:txBody>
      </p:sp>
      <p:sp>
        <p:nvSpPr>
          <p:cNvPr id="3" name="Espace réservé du contenu 2"/>
          <p:cNvSpPr>
            <a:spLocks noGrp="1"/>
          </p:cNvSpPr>
          <p:nvPr>
            <p:ph idx="1"/>
          </p:nvPr>
        </p:nvSpPr>
        <p:spPr>
          <a:xfrm>
            <a:off x="4750332" y="1442552"/>
            <a:ext cx="3936467" cy="4683611"/>
          </a:xfrm>
        </p:spPr>
        <p:txBody>
          <a:bodyPr>
            <a:normAutofit fontScale="77500" lnSpcReduction="200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La façon la plus simple de commencer est en effet d'utiliser des lignes de division pour tracer les proportions du visage. Tout d'abord, tracez une ligne verticale au centre de l'ovale. Ensuite, coupez à nouveau l'ovale en deux, cette fois horizontalement.</a:t>
            </a:r>
          </a:p>
        </p:txBody>
      </p:sp>
      <p:pic>
        <p:nvPicPr>
          <p:cNvPr id="4" name="Image 3"/>
          <p:cNvPicPr>
            <a:picLocks noChangeAspect="1"/>
          </p:cNvPicPr>
          <p:nvPr/>
        </p:nvPicPr>
        <p:blipFill>
          <a:blip r:embed="rId2"/>
          <a:stretch>
            <a:fillRect/>
          </a:stretch>
        </p:blipFill>
        <p:spPr>
          <a:xfrm>
            <a:off x="629655" y="1442552"/>
            <a:ext cx="3857475" cy="5035398"/>
          </a:xfrm>
          <a:prstGeom prst="rect">
            <a:avLst/>
          </a:prstGeom>
        </p:spPr>
      </p:pic>
    </p:spTree>
    <p:extLst>
      <p:ext uri="{BB962C8B-B14F-4D97-AF65-F5344CB8AC3E}">
        <p14:creationId xmlns:p14="http://schemas.microsoft.com/office/powerpoint/2010/main" val="81960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Ajoutez le nez</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4577878" y="1600200"/>
            <a:ext cx="4108921" cy="4525963"/>
          </a:xfrm>
        </p:spPr>
        <p:txBody>
          <a:bodyPr>
            <a:normAutofit fontScale="85000" lnSpcReduction="200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Divisez la moitié inférieure du visage en deux parties égales avec une autre ligne horizontale. L’endroit où cette ligne croise la ligne verticale est précisément là où vous devez commencer à dessiner la base du nez, avec une narine de chaque côté.</a:t>
            </a:r>
          </a:p>
        </p:txBody>
      </p:sp>
      <p:pic>
        <p:nvPicPr>
          <p:cNvPr id="4" name="Image 3"/>
          <p:cNvPicPr>
            <a:picLocks noChangeAspect="1"/>
          </p:cNvPicPr>
          <p:nvPr/>
        </p:nvPicPr>
        <p:blipFill>
          <a:blip r:embed="rId2"/>
          <a:stretch>
            <a:fillRect/>
          </a:stretch>
        </p:blipFill>
        <p:spPr>
          <a:xfrm>
            <a:off x="429258" y="1301432"/>
            <a:ext cx="4023200" cy="5251730"/>
          </a:xfrm>
          <a:prstGeom prst="rect">
            <a:avLst/>
          </a:prstGeom>
        </p:spPr>
      </p:pic>
    </p:spTree>
    <p:extLst>
      <p:ext uri="{BB962C8B-B14F-4D97-AF65-F5344CB8AC3E}">
        <p14:creationId xmlns:p14="http://schemas.microsoft.com/office/powerpoint/2010/main" val="6528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Ajoutez la bouche</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4515168" y="1600200"/>
            <a:ext cx="4171632" cy="4525963"/>
          </a:xfrm>
        </p:spPr>
        <p:txBody>
          <a:bodyPr>
            <a:normAutofit fontScale="85000" lnSpcReduction="200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Divisez le quart inférieur à nouveau de moitié. Le bas des lèvres se posera sur la ligne de division que vous venez de dessiner. Tracez une ligne pour savoir où les lèvres se rencontrent, puis dessinez la lèvre supérieure et enfin la lèvre inférieure.</a:t>
            </a:r>
          </a:p>
        </p:txBody>
      </p:sp>
      <p:pic>
        <p:nvPicPr>
          <p:cNvPr id="4" name="Image 3"/>
          <p:cNvPicPr>
            <a:picLocks noChangeAspect="1"/>
          </p:cNvPicPr>
          <p:nvPr/>
        </p:nvPicPr>
        <p:blipFill>
          <a:blip r:embed="rId2"/>
          <a:stretch>
            <a:fillRect/>
          </a:stretch>
        </p:blipFill>
        <p:spPr>
          <a:xfrm>
            <a:off x="457200" y="1380682"/>
            <a:ext cx="4027850" cy="5257800"/>
          </a:xfrm>
          <a:prstGeom prst="rect">
            <a:avLst/>
          </a:prstGeom>
        </p:spPr>
      </p:pic>
    </p:spTree>
    <p:extLst>
      <p:ext uri="{BB962C8B-B14F-4D97-AF65-F5344CB8AC3E}">
        <p14:creationId xmlns:p14="http://schemas.microsoft.com/office/powerpoint/2010/main" val="420974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Ajoutez les yeux (1)</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3496119" y="1365001"/>
            <a:ext cx="5361763" cy="4525963"/>
          </a:xfrm>
        </p:spPr>
        <p:txBody>
          <a:bodyPr>
            <a:normAutofit fontScale="62500" lnSpcReduction="20000"/>
          </a:bodyPr>
          <a:lstStyle/>
          <a:p>
            <a:r>
              <a:rPr lang="fr-FR" dirty="0">
                <a:solidFill>
                  <a:schemeClr val="bg1"/>
                </a:solidFill>
                <a:latin typeface="A Gentle Touch" panose="02000603000000000000" pitchFamily="2" charset="0"/>
                <a:ea typeface="A Gentle Touch" panose="02000603000000000000" pitchFamily="2" charset="0"/>
              </a:rPr>
              <a:t>Tracez deux grosses boules pour faire sortir les yeux de part et d’autre de la ligne centrale horizontale. Celles-ci formeront les orbites. La partie supérieure de chaque cercle est l'emplacement du sourcil et la partie inférieure est l'endroit où se trouve l'os de la joue</a:t>
            </a:r>
            <a:r>
              <a:rPr lang="fr-FR" dirty="0" smtClean="0">
                <a:solidFill>
                  <a:schemeClr val="bg1"/>
                </a:solidFill>
                <a:latin typeface="A Gentle Touch" panose="02000603000000000000" pitchFamily="2" charset="0"/>
                <a:ea typeface="A Gentle Touch" panose="02000603000000000000" pitchFamily="2" charset="0"/>
              </a:rPr>
              <a:t>. </a:t>
            </a:r>
            <a:r>
              <a:rPr lang="fr-FR" dirty="0">
                <a:solidFill>
                  <a:schemeClr val="bg1"/>
                </a:solidFill>
                <a:latin typeface="A Gentle Touch" panose="02000603000000000000" pitchFamily="2" charset="0"/>
                <a:ea typeface="A Gentle Touch" panose="02000603000000000000" pitchFamily="2" charset="0"/>
              </a:rPr>
              <a:t>Dessinez les sourcils au sommet des orbites</a:t>
            </a:r>
            <a:r>
              <a:rPr lang="fr-FR" dirty="0" smtClean="0">
                <a:solidFill>
                  <a:schemeClr val="bg1"/>
                </a:solidFill>
                <a:latin typeface="A Gentle Touch" panose="02000603000000000000" pitchFamily="2" charset="0"/>
                <a:ea typeface="A Gentle Touch" panose="02000603000000000000" pitchFamily="2" charset="0"/>
              </a:rPr>
              <a:t>.</a:t>
            </a:r>
          </a:p>
          <a:p>
            <a:r>
              <a:rPr lang="fr-FR" dirty="0">
                <a:solidFill>
                  <a:schemeClr val="bg1"/>
                </a:solidFill>
                <a:latin typeface="A Gentle Touch" panose="02000603000000000000" pitchFamily="2" charset="0"/>
                <a:ea typeface="A Gentle Touch" panose="02000603000000000000" pitchFamily="2" charset="0"/>
              </a:rPr>
              <a:t>Vous devez ensuite travailler les yeux. Ils sont en forme d'amande, donc gardez cela à l'esprit lorsque vous les dessinez. En règle générale, la distance entre les deux yeux est la largeur d'un œil.</a:t>
            </a:r>
          </a:p>
        </p:txBody>
      </p:sp>
      <p:pic>
        <p:nvPicPr>
          <p:cNvPr id="4" name="Image 3"/>
          <p:cNvPicPr>
            <a:picLocks noChangeAspect="1"/>
          </p:cNvPicPr>
          <p:nvPr/>
        </p:nvPicPr>
        <p:blipFill rotWithShape="1">
          <a:blip r:embed="rId2"/>
          <a:srcRect l="16729" t="8687" r="12548" b="14491"/>
          <a:stretch/>
        </p:blipFill>
        <p:spPr>
          <a:xfrm>
            <a:off x="457200" y="1332792"/>
            <a:ext cx="2919407" cy="4139497"/>
          </a:xfrm>
          <a:prstGeom prst="rect">
            <a:avLst/>
          </a:prstGeom>
        </p:spPr>
      </p:pic>
      <p:pic>
        <p:nvPicPr>
          <p:cNvPr id="5" name="Image 4"/>
          <p:cNvPicPr>
            <a:picLocks noChangeAspect="1"/>
          </p:cNvPicPr>
          <p:nvPr/>
        </p:nvPicPr>
        <p:blipFill rotWithShape="1">
          <a:blip r:embed="rId3"/>
          <a:srcRect l="24189" t="35896" r="20605" b="45813"/>
          <a:stretch/>
        </p:blipFill>
        <p:spPr>
          <a:xfrm>
            <a:off x="5265737" y="5691807"/>
            <a:ext cx="2102767" cy="909434"/>
          </a:xfrm>
          <a:prstGeom prst="rect">
            <a:avLst/>
          </a:prstGeom>
        </p:spPr>
      </p:pic>
    </p:spTree>
    <p:extLst>
      <p:ext uri="{BB962C8B-B14F-4D97-AF65-F5344CB8AC3E}">
        <p14:creationId xmlns:p14="http://schemas.microsoft.com/office/powerpoint/2010/main" val="138575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Ajoutez les yeux (2)</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3010112" y="1395512"/>
            <a:ext cx="5676688" cy="5111650"/>
          </a:xfrm>
        </p:spPr>
        <p:txBody>
          <a:bodyPr>
            <a:noAutofit/>
          </a:bodyPr>
          <a:lstStyle/>
          <a:p>
            <a:pPr algn="just"/>
            <a:r>
              <a:rPr lang="fr-FR" sz="1600" dirty="0">
                <a:solidFill>
                  <a:schemeClr val="bg1"/>
                </a:solidFill>
                <a:latin typeface="A Gentle Touch" panose="02000603000000000000" pitchFamily="2" charset="0"/>
                <a:ea typeface="A Gentle Touch" panose="02000603000000000000" pitchFamily="2" charset="0"/>
              </a:rPr>
              <a:t>À l'intérieur de l'iris, tracez la pupille, qui est la partie la plus sombre de l'œil. Remplissez la majeure partie en noir et laissez un peu de blanc. Avec votre crayon à plat, utilisez un peu d'ombrage pour la base. Ombrez moyennement et légèrement dans l'iris, en utilisant de courtes lignes étroitement espacées du bord de la pupille au blanc de l'œil. Ayez un trait léger dans certaines zones pour donner un bel effet. Maintenant, gommez les lignes directrices en dessous de l'œil</a:t>
            </a:r>
            <a:r>
              <a:rPr lang="fr-FR" sz="1600" dirty="0" smtClean="0">
                <a:solidFill>
                  <a:schemeClr val="bg1"/>
                </a:solidFill>
                <a:latin typeface="A Gentle Touch" panose="02000603000000000000" pitchFamily="2" charset="0"/>
                <a:ea typeface="A Gentle Touch" panose="02000603000000000000" pitchFamily="2" charset="0"/>
              </a:rPr>
              <a:t>.</a:t>
            </a:r>
          </a:p>
          <a:p>
            <a:pPr algn="just"/>
            <a:r>
              <a:rPr lang="fr-FR" sz="1600" dirty="0">
                <a:solidFill>
                  <a:schemeClr val="bg1"/>
                </a:solidFill>
                <a:latin typeface="A Gentle Touch" panose="02000603000000000000" pitchFamily="2" charset="0"/>
                <a:ea typeface="A Gentle Touch" panose="02000603000000000000" pitchFamily="2" charset="0"/>
              </a:rPr>
              <a:t>À l'intérieur de l'iris, tracez la pupille, qui est la partie la plus sombre de l'œil. Remplissez la majeure partie en noir et laissez un peu de blanc. Avec votre crayon à plat, utilisez un peu d'ombrage pour la base. Ombrez moyennement et légèrement dans l'iris, en utilisant de courtes lignes étroitement espacées du bord de la pupille au blanc de l'œil. Ayez un trait léger dans certaines zones pour donner un bel effet. Maintenant, gommez les lignes directrices en dessous de l'œil.</a:t>
            </a:r>
          </a:p>
        </p:txBody>
      </p:sp>
      <p:pic>
        <p:nvPicPr>
          <p:cNvPr id="4" name="Image 3"/>
          <p:cNvPicPr>
            <a:picLocks noChangeAspect="1"/>
          </p:cNvPicPr>
          <p:nvPr/>
        </p:nvPicPr>
        <p:blipFill rotWithShape="1">
          <a:blip r:embed="rId2"/>
          <a:srcRect l="16430" t="10746" r="12846" b="14490"/>
          <a:stretch/>
        </p:blipFill>
        <p:spPr>
          <a:xfrm>
            <a:off x="170912" y="2070597"/>
            <a:ext cx="2840063" cy="3919128"/>
          </a:xfrm>
          <a:prstGeom prst="rect">
            <a:avLst/>
          </a:prstGeom>
        </p:spPr>
      </p:pic>
    </p:spTree>
    <p:extLst>
      <p:ext uri="{BB962C8B-B14F-4D97-AF65-F5344CB8AC3E}">
        <p14:creationId xmlns:p14="http://schemas.microsoft.com/office/powerpoint/2010/main" val="244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Ombrez sous les yeux</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4577878" y="1600200"/>
            <a:ext cx="4108921" cy="4525963"/>
          </a:xfrm>
        </p:spPr>
        <p:txBody>
          <a:bodyPr>
            <a:normAutofit fontScale="85000" lnSpcReduction="10000"/>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Maintenant, ajoutez un peu d'ombrage sous l'œil et à l’endroit où l'œil rencontre le nez pour définir l'orbite. Pour un regard fatigué, ajoutez de l'ombrage et des lignes piquées avec un angle plus aigu sur la paupière inférieure.</a:t>
            </a:r>
          </a:p>
        </p:txBody>
      </p:sp>
      <p:pic>
        <p:nvPicPr>
          <p:cNvPr id="4" name="Image 3"/>
          <p:cNvPicPr>
            <a:picLocks noChangeAspect="1"/>
          </p:cNvPicPr>
          <p:nvPr/>
        </p:nvPicPr>
        <p:blipFill>
          <a:blip r:embed="rId2"/>
          <a:stretch>
            <a:fillRect/>
          </a:stretch>
        </p:blipFill>
        <p:spPr>
          <a:xfrm>
            <a:off x="686729" y="1600200"/>
            <a:ext cx="3499976" cy="4568733"/>
          </a:xfrm>
          <a:prstGeom prst="rect">
            <a:avLst/>
          </a:prstGeom>
        </p:spPr>
      </p:pic>
    </p:spTree>
    <p:extLst>
      <p:ext uri="{BB962C8B-B14F-4D97-AF65-F5344CB8AC3E}">
        <p14:creationId xmlns:p14="http://schemas.microsoft.com/office/powerpoint/2010/main" val="61227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 Gentle Touch" panose="02000603000000000000" pitchFamily="2" charset="0"/>
                <a:ea typeface="A Gentle Touch" panose="02000603000000000000" pitchFamily="2" charset="0"/>
                <a:cs typeface="AGentleTouch"/>
              </a:rPr>
              <a:t>Ajoutez les oreilles</a:t>
            </a:r>
            <a:endParaRPr lang="fr-FR" dirty="0">
              <a:solidFill>
                <a:schemeClr val="bg1"/>
              </a:solidFill>
              <a:latin typeface="A Gentle Touch" panose="02000603000000000000" pitchFamily="2" charset="0"/>
              <a:ea typeface="A Gentle Touch" panose="02000603000000000000" pitchFamily="2" charset="0"/>
              <a:cs typeface="AGentleTouch"/>
            </a:endParaRPr>
          </a:p>
        </p:txBody>
      </p:sp>
      <p:sp>
        <p:nvSpPr>
          <p:cNvPr id="3" name="Espace réservé du contenu 2"/>
          <p:cNvSpPr>
            <a:spLocks noGrp="1"/>
          </p:cNvSpPr>
          <p:nvPr>
            <p:ph idx="1"/>
          </p:nvPr>
        </p:nvSpPr>
        <p:spPr>
          <a:xfrm>
            <a:off x="4280004" y="1600200"/>
            <a:ext cx="4406796" cy="4525963"/>
          </a:xfrm>
        </p:spPr>
        <p:txBody>
          <a:bodyPr>
            <a:normAutofit/>
          </a:bodyPr>
          <a:lstStyle/>
          <a:p>
            <a:pPr marL="0" indent="0" algn="just">
              <a:buNone/>
            </a:pPr>
            <a:r>
              <a:rPr lang="fr-FR" dirty="0">
                <a:solidFill>
                  <a:schemeClr val="bg1"/>
                </a:solidFill>
                <a:latin typeface="A Gentle Touch" panose="02000603000000000000" pitchFamily="2" charset="0"/>
                <a:ea typeface="A Gentle Touch" panose="02000603000000000000" pitchFamily="2" charset="0"/>
              </a:rPr>
              <a:t>La base de chaque oreille doit être alignée avec le bas du nez et le haut avec les cils. Souvenez-vous que les oreilles doivent être à plat sur le côté de la tête.</a:t>
            </a:r>
          </a:p>
        </p:txBody>
      </p:sp>
      <p:pic>
        <p:nvPicPr>
          <p:cNvPr id="4" name="Image 3"/>
          <p:cNvPicPr>
            <a:picLocks noChangeAspect="1"/>
          </p:cNvPicPr>
          <p:nvPr/>
        </p:nvPicPr>
        <p:blipFill>
          <a:blip r:embed="rId2"/>
          <a:stretch>
            <a:fillRect/>
          </a:stretch>
        </p:blipFill>
        <p:spPr>
          <a:xfrm>
            <a:off x="457200" y="1426872"/>
            <a:ext cx="3723698" cy="4860771"/>
          </a:xfrm>
          <a:prstGeom prst="rect">
            <a:avLst/>
          </a:prstGeom>
        </p:spPr>
      </p:pic>
    </p:spTree>
    <p:extLst>
      <p:ext uri="{BB962C8B-B14F-4D97-AF65-F5344CB8AC3E}">
        <p14:creationId xmlns:p14="http://schemas.microsoft.com/office/powerpoint/2010/main" val="911370132"/>
      </p:ext>
    </p:extLst>
  </p:cSld>
  <p:clrMapOvr>
    <a:masterClrMapping/>
  </p:clrMapOvr>
</p:sld>
</file>

<file path=ppt/theme/theme1.xml><?xml version="1.0" encoding="utf-8"?>
<a:theme xmlns:a="http://schemas.openxmlformats.org/drawingml/2006/main" name="Aube">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28</TotalTime>
  <Words>687</Words>
  <Application>Microsoft Office PowerPoint</Application>
  <PresentationFormat>Affichage à l'écran (4:3)</PresentationFormat>
  <Paragraphs>29</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Aube</vt:lpstr>
      <vt:lpstr>Comment dessiner un visage ?</vt:lpstr>
      <vt:lpstr>Tracez le contour du visage</vt:lpstr>
      <vt:lpstr>Ajoutez des lignes de division</vt:lpstr>
      <vt:lpstr>Ajoutez le nez</vt:lpstr>
      <vt:lpstr>Ajoutez la bouche</vt:lpstr>
      <vt:lpstr>Ajoutez les yeux (1)</vt:lpstr>
      <vt:lpstr>Ajoutez les yeux (2)</vt:lpstr>
      <vt:lpstr>Ombrez sous les yeux</vt:lpstr>
      <vt:lpstr>Ajoutez les oreilles</vt:lpstr>
      <vt:lpstr>Ajoutez les cheveux</vt:lpstr>
      <vt:lpstr>Dessinez le cou</vt:lpstr>
      <vt:lpstr>Ajoutez les détails</vt:lpstr>
      <vt:lpstr>Terminez votre portrait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dessiner un visage ?</dc:title>
  <dc:creator>Julie Legrand</dc:creator>
  <cp:lastModifiedBy>Olivier Li</cp:lastModifiedBy>
  <cp:revision>13</cp:revision>
  <dcterms:created xsi:type="dcterms:W3CDTF">2016-08-18T09:44:24Z</dcterms:created>
  <dcterms:modified xsi:type="dcterms:W3CDTF">2018-05-25T12:26:59Z</dcterms:modified>
</cp:coreProperties>
</file>